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309" r:id="rId2"/>
    <p:sldId id="256" r:id="rId3"/>
    <p:sldId id="298" r:id="rId4"/>
    <p:sldId id="267" r:id="rId5"/>
    <p:sldId id="276" r:id="rId6"/>
    <p:sldId id="277" r:id="rId7"/>
    <p:sldId id="278" r:id="rId8"/>
    <p:sldId id="302" r:id="rId9"/>
    <p:sldId id="287" r:id="rId10"/>
    <p:sldId id="288" r:id="rId11"/>
    <p:sldId id="274" r:id="rId12"/>
    <p:sldId id="275" r:id="rId13"/>
    <p:sldId id="259" r:id="rId14"/>
    <p:sldId id="300" r:id="rId15"/>
    <p:sldId id="301" r:id="rId16"/>
    <p:sldId id="262" r:id="rId17"/>
    <p:sldId id="303" r:id="rId18"/>
    <p:sldId id="308" r:id="rId19"/>
    <p:sldId id="297" r:id="rId20"/>
  </p:sldIdLst>
  <p:sldSz cx="9144000" cy="6858000" type="screen4x3"/>
  <p:notesSz cx="6762750" cy="98837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41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0660" y="0"/>
            <a:ext cx="2930525" cy="4941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ECB0-AB49-4215-9AB6-908B9757D47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40300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694793"/>
            <a:ext cx="5410200" cy="4447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7871"/>
            <a:ext cx="2930525" cy="4941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0660" y="9387871"/>
            <a:ext cx="2930525" cy="4941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BFD81-6FFC-4007-867C-6E730A08D4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0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Количество работающих в образовании очень примерно, так как УО даёт одно число, Вы в своих отчетах указываете другое.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FD81-6FFC-4007-867C-6E730A08D45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1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4DA16D-5B3B-466B-97DA-DCC4BB2B8667}" type="datetimeFigureOut">
              <a:rPr lang="ru-RU" smtClean="0"/>
              <a:pPr/>
              <a:t>21.09.2024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48FB0F-0981-4D2E-87C8-EE4C1824E6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club211961693?w=wall-211961693_69/al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wall-179658603_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edu.tatar.ru/upload/gallery_photo/8785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6768751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Активность ППО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https://vk.com/club211961693?w=wall-211961693_69%2Fall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https://vk.com/wall-10868550_11851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052736"/>
          <a:ext cx="8173215" cy="496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81"/>
                <a:gridCol w="544881"/>
                <a:gridCol w="544881"/>
                <a:gridCol w="544881"/>
                <a:gridCol w="544881"/>
                <a:gridCol w="544881"/>
                <a:gridCol w="544881"/>
                <a:gridCol w="544881"/>
                <a:gridCol w="544881"/>
                <a:gridCol w="544881"/>
                <a:gridCol w="544881"/>
                <a:gridCol w="544881"/>
                <a:gridCol w="544881"/>
                <a:gridCol w="544881"/>
                <a:gridCol w="544881"/>
              </a:tblGrid>
              <a:tr h="116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Сумма взносов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Мат помощь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Выплаты ветеранам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Спорт, здоровье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Профессиональные конкурсы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премии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возврат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Дисконтные карты</a:t>
                      </a:r>
                    </a:p>
                  </a:txBody>
                  <a:tcPr marL="68580" marR="68580" marT="0" marB="0"/>
                </a:tc>
              </a:tr>
              <a:tr h="876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юбилеи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другое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авизо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спартакиада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ГТО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отдых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воспитатель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Свежий ветер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25%/15%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2735 405,38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25000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76000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17000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14900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150000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676295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58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2725530,74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85500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166000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36000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320000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17000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464 478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58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2622859,86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93500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87000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56000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412000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10600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14000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326009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41600</a:t>
                      </a:r>
                    </a:p>
                  </a:txBody>
                  <a:tcPr marL="68580" marR="68580" marT="0" marB="0"/>
                </a:tc>
              </a:tr>
              <a:tr h="58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2365937,74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89995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58859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74 000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14000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316000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12497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296512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2400</a:t>
                      </a:r>
                    </a:p>
                  </a:txBody>
                  <a:tcPr marL="68580" marR="68580" marT="0" marB="0"/>
                </a:tc>
              </a:tr>
              <a:tr h="58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1268976,08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34000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57000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216685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9000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3900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5500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ОЗДОРОВЛЕНИЕ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4"/>
          <a:ext cx="8173214" cy="477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01"/>
                <a:gridCol w="583801"/>
                <a:gridCol w="583801"/>
                <a:gridCol w="583801"/>
                <a:gridCol w="583801"/>
                <a:gridCol w="583801"/>
                <a:gridCol w="583801"/>
                <a:gridCol w="583801"/>
                <a:gridCol w="583801"/>
                <a:gridCol w="583801"/>
                <a:gridCol w="583801"/>
                <a:gridCol w="583801"/>
                <a:gridCol w="583801"/>
                <a:gridCol w="583801"/>
              </a:tblGrid>
              <a:tr h="636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Белокуриха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Карачи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Саянская благодать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АДЛЕР ЛУЧ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Барнаульский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Тесь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4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Заявок/реально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Заявок/реально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Заявок/реально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Заявок/реально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Заявок/реально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Заявок/реально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10/1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24500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4/3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2/2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11900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8/3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12/8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5/3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25900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2/2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25410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11900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8/5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12/10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250000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8/9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26462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27720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3/2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28700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4/2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9/6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10/9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300000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3/2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32900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37450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3/3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26775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4/4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14700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6/4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12600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25775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10/6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14739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350000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1/1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35910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2/2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8/8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26775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200000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091064"/>
          <a:ext cx="8229600" cy="576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443608"/>
                <a:gridCol w="1299592"/>
                <a:gridCol w="1371600"/>
                <a:gridCol w="1371600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Первичек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Малочисл</a:t>
                      </a:r>
                      <a:r>
                        <a:rPr lang="ru-RU" dirty="0" smtClean="0"/>
                        <a:t> до 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Менее 50%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485 (6 не работающих)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408 (10 не работающих))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79512" y="74005"/>
            <a:ext cx="871296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«Бывает и так, что собственники или администрация предприятий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просто отказываются от диалога, осознанно дистанцируются от профсоюзов,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даже препятствуют – иногда и такое тоже бывает – созданию и деятельности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профсоюзных организаций.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Такое самоуправство – а это не что иное, как самоуправство, произвол,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безусловно, недопустимо.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том числе с участием прокуратуры, надзорных органов нужно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пресекать подобные вещи» (В. Путин, Х съезд ФНПР. Май-2019).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Необходимо, не откладывая, активизировать работу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формате «власть – работодатели – профсоюзы», задействовать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возможности трёхсторонних комиссий на всех уровнях.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Словом, наладить постоянный, заинтересованный,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продуктивный диалог, сделать всё необходимое,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чтобы не ущемлялись трудовые права граждан,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чтобы всегда была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адекватная реакция на все случаи бездушного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отношения к людям» (В. Путин, Х съезд ФНПР. Май-2019).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– усиление пропагандистской работы по вовлечению в ряды профсоюза, обучение председателей ППО, профсоюзных лидеров </a:t>
            </a:r>
          </a:p>
          <a:p>
            <a:r>
              <a:rPr lang="ru-RU" b="1" dirty="0" smtClean="0"/>
              <a:t>-переход 100% ППО на работу в электронной системе АИС,  важное направление работы комитета </a:t>
            </a:r>
            <a:r>
              <a:rPr lang="ru-RU" b="1" dirty="0" err="1" smtClean="0"/>
              <a:t>Богучанской</a:t>
            </a:r>
            <a:r>
              <a:rPr lang="ru-RU" b="1" dirty="0" smtClean="0"/>
              <a:t> организации, с выбором ответственного человека в райкоме за АИС. Развиваем культуру ведения и оформления  документов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.   </a:t>
            </a:r>
            <a:r>
              <a:rPr lang="ru-RU" sz="2000" b="1" dirty="0" err="1" smtClean="0"/>
              <a:t>Первоочередна</a:t>
            </a:r>
            <a:r>
              <a:rPr lang="ru-RU" sz="2000" b="1" dirty="0" smtClean="0"/>
              <a:t> задача – рабочий райком, с четким представлением что делать, зачем и как в рамках  полномочий  в соответствии с Уставом Профсоюза.  Председателю не возлагать на себя все полномочия, учитывая занятость, отдаленность членов райкома, сегодня технические возможности позволяют решать эти трудности. </a:t>
            </a:r>
          </a:p>
          <a:p>
            <a:r>
              <a:rPr lang="ru-RU" dirty="0" smtClean="0"/>
              <a:t> </a:t>
            </a:r>
            <a:r>
              <a:rPr lang="ru-RU" sz="2000" b="1" dirty="0" smtClean="0"/>
              <a:t>Привлечение молодых педагогов, школа молодого педагога совместно с УО,  консультации юриста, психолога, финансовые вопросы.</a:t>
            </a:r>
          </a:p>
          <a:p>
            <a:r>
              <a:rPr lang="ru-RU" sz="2000" b="1" dirty="0" smtClean="0"/>
              <a:t>одна из основных задач нового состава, председателей ППО – через активизацию деятельности профсоюза, пропаганду, презентацию работы, успехов и достижений , увеличить численность до процента , когда наступает право «согласовать», эффективней использовать законные полномочия при сотрудничестве с работодателями в вопросах защиты трудовых и социальных прав членов профсоюза.</a:t>
            </a:r>
            <a:endParaRPr lang="ru-RU" sz="2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840380" y="1100941"/>
            <a:ext cx="1082475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 коллективизма, энтузиазм,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сплочённость всегда были, остаются и наверняка останутся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отличительными чертами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профсоюзного движения да и нашего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национального характера и всегда,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безусловно, будут востребованы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(В. Путин, Х съезд ФНПР. Май-2019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72768"/>
            <a:ext cx="867645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«Вы никогда не сумеете решить возникшую проблему,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если сохраните то же мышление и тот же подход, который привел вас к этой проблеме».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Альберт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Энштейн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7920880" cy="3456384"/>
          </a:xfrm>
        </p:spPr>
        <p:txBody>
          <a:bodyPr>
            <a:normAutofit/>
          </a:bodyPr>
          <a:lstStyle/>
          <a:p>
            <a:r>
              <a:rPr lang="en-US" dirty="0" smtClean="0"/>
              <a:t>VII </a:t>
            </a:r>
            <a:r>
              <a:rPr lang="ru-RU" dirty="0" smtClean="0"/>
              <a:t>отчетно-выборная конференция </a:t>
            </a:r>
            <a:r>
              <a:rPr lang="ru-RU" dirty="0" err="1" smtClean="0"/>
              <a:t>Богучанской</a:t>
            </a:r>
            <a:r>
              <a:rPr lang="ru-RU" dirty="0" smtClean="0"/>
              <a:t> территориальной (районной) организации Профсоюза работников образования</a:t>
            </a:r>
            <a:br>
              <a:rPr lang="ru-RU" dirty="0" smtClean="0"/>
            </a:br>
            <a:r>
              <a:rPr lang="ru-RU" dirty="0" smtClean="0"/>
              <a:t>21.09.2024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22376" y="5949280"/>
            <a:ext cx="7772400" cy="28803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b="1" dirty="0" smtClean="0"/>
              <a:t>https://proforg-bog.ucoz.net/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/>
          <a:lstStyle/>
          <a:p>
            <a:r>
              <a:rPr lang="ru-RU" dirty="0" smtClean="0"/>
              <a:t>«На профсоюзы возложена ответственная миссия – защищать трудовые права работников, укреплять социальное партнерство, быть помощниками по всем вопросам жизни трудовых коллективов" (А. </a:t>
            </a:r>
            <a:r>
              <a:rPr lang="ru-RU" dirty="0" err="1" smtClean="0"/>
              <a:t>Текслер</a:t>
            </a:r>
            <a:r>
              <a:rPr lang="ru-RU" dirty="0" smtClean="0"/>
              <a:t>.  Губернатор Челябинской области Встреча с профактивом области, посвященная Первомаю-2024).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профсоюза, миссия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Миссия Профсоюза – представлять и защищать!</a:t>
            </a:r>
          </a:p>
          <a:p>
            <a:r>
              <a:rPr lang="ru-RU" b="1" dirty="0" smtClean="0"/>
              <a:t>Достойный, безопасный профессиональный труд и благополучная жизнь.</a:t>
            </a:r>
          </a:p>
          <a:p>
            <a:r>
              <a:rPr lang="ru-RU" b="1" dirty="0" smtClean="0"/>
              <a:t>Миссия</a:t>
            </a:r>
            <a:r>
              <a:rPr lang="ru-RU" dirty="0" smtClean="0"/>
              <a:t> Общероссийского </a:t>
            </a:r>
            <a:r>
              <a:rPr lang="ru-RU" b="1" dirty="0" smtClean="0"/>
              <a:t>Профсоюза образования</a:t>
            </a:r>
            <a:r>
              <a:rPr lang="ru-RU" dirty="0" smtClean="0"/>
              <a:t> заключается в создании условий для того, что бы работники образования коллективно учились жить достойно и через это чувствовали себя более комфортно в современном мире.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Территориальная (районная):</a:t>
            </a:r>
          </a:p>
          <a:p>
            <a:r>
              <a:rPr lang="ru-RU" dirty="0" smtClean="0"/>
              <a:t>Президиум – 5 человек</a:t>
            </a:r>
          </a:p>
          <a:p>
            <a:r>
              <a:rPr lang="ru-RU" dirty="0" smtClean="0"/>
              <a:t>РК -13 человек</a:t>
            </a:r>
          </a:p>
          <a:p>
            <a:r>
              <a:rPr lang="ru-RU" dirty="0" smtClean="0"/>
              <a:t>Ревизионная комиссия – 3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Президиум – 5 человек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Васильева Нина Васильевна – заместитель председателя РК</a:t>
            </a:r>
          </a:p>
          <a:p>
            <a:r>
              <a:rPr lang="ru-RU" dirty="0" err="1" smtClean="0"/>
              <a:t>Придатко</a:t>
            </a:r>
            <a:r>
              <a:rPr lang="ru-RU" dirty="0" smtClean="0"/>
              <a:t> Екатерина Леонидовна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Зайцева Нина Анатольевна</a:t>
            </a:r>
          </a:p>
          <a:p>
            <a:r>
              <a:rPr lang="ru-RU" dirty="0" smtClean="0"/>
              <a:t>Матвиенко </a:t>
            </a:r>
            <a:r>
              <a:rPr lang="ru-RU" dirty="0" err="1" smtClean="0"/>
              <a:t>Инара</a:t>
            </a:r>
            <a:r>
              <a:rPr lang="ru-RU" dirty="0" smtClean="0"/>
              <a:t> </a:t>
            </a:r>
            <a:r>
              <a:rPr lang="ru-RU" dirty="0" err="1" smtClean="0"/>
              <a:t>Лебановна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Митюшина Светлана Владимировна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Члены райкома профсоюза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Васильева Нина Васильевна </a:t>
            </a:r>
            <a:r>
              <a:rPr lang="ru-RU" dirty="0" smtClean="0"/>
              <a:t>– </a:t>
            </a:r>
          </a:p>
          <a:p>
            <a:r>
              <a:rPr lang="ru-RU" dirty="0" err="1" smtClean="0"/>
              <a:t>Придатко</a:t>
            </a:r>
            <a:r>
              <a:rPr lang="ru-RU" dirty="0" smtClean="0"/>
              <a:t> Екатерина Леонидовна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Зайцева Нина Анатольевна</a:t>
            </a:r>
          </a:p>
          <a:p>
            <a:r>
              <a:rPr lang="ru-RU" dirty="0" smtClean="0"/>
              <a:t>Матвиенко </a:t>
            </a:r>
            <a:r>
              <a:rPr lang="ru-RU" dirty="0" err="1" smtClean="0"/>
              <a:t>Инара</a:t>
            </a:r>
            <a:r>
              <a:rPr lang="ru-RU" dirty="0" smtClean="0"/>
              <a:t> </a:t>
            </a:r>
            <a:r>
              <a:rPr lang="ru-RU" dirty="0" err="1" smtClean="0"/>
              <a:t>Лебановна</a:t>
            </a:r>
            <a:endParaRPr lang="ru-RU" dirty="0" smtClean="0"/>
          </a:p>
          <a:p>
            <a:r>
              <a:rPr lang="ru-RU" dirty="0" smtClean="0"/>
              <a:t>Митюшина Светлана Владимировна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Медведева Светлана Александровна</a:t>
            </a:r>
          </a:p>
          <a:p>
            <a:r>
              <a:rPr lang="ru-RU" dirty="0" err="1" smtClean="0"/>
              <a:t>Цуркина</a:t>
            </a:r>
            <a:r>
              <a:rPr lang="ru-RU" dirty="0" smtClean="0"/>
              <a:t> Татьяна Валерьевна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Токмакова</a:t>
            </a:r>
            <a:r>
              <a:rPr lang="ru-RU" dirty="0" smtClean="0">
                <a:solidFill>
                  <a:srgbClr val="FF0000"/>
                </a:solidFill>
              </a:rPr>
              <a:t> Марина Николаевна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Гумерова</a:t>
            </a:r>
            <a:r>
              <a:rPr lang="ru-RU" dirty="0" smtClean="0">
                <a:solidFill>
                  <a:srgbClr val="FF0000"/>
                </a:solidFill>
              </a:rPr>
              <a:t> Галина Владимировна</a:t>
            </a:r>
          </a:p>
          <a:p>
            <a:r>
              <a:rPr lang="ru-RU" dirty="0" smtClean="0"/>
              <a:t>Логинова Светлана Анатольевна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Самохвалова</a:t>
            </a:r>
            <a:r>
              <a:rPr lang="ru-RU" dirty="0" smtClean="0">
                <a:solidFill>
                  <a:schemeClr val="tx1"/>
                </a:solidFill>
              </a:rPr>
              <a:t> Анна Николаевна</a:t>
            </a:r>
          </a:p>
          <a:p>
            <a:r>
              <a:rPr lang="ru-RU" dirty="0" smtClean="0"/>
              <a:t>Данилевская Инесса Сергеевна</a:t>
            </a:r>
          </a:p>
          <a:p>
            <a:r>
              <a:rPr lang="ru-RU" dirty="0" smtClean="0"/>
              <a:t>Тимофеев Роман Владимирович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840380" y="1100941"/>
            <a:ext cx="1082475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 коллективизма, энтузиазм,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сплочённость всегда были, остаются и наверняка останутся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отличительными чертами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профсоюзного движения да и нашего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национального характера и всегда,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безусловно, будут востребованы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(В. Путин, Х съезд ФНПР. Май-2019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в контакте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https://vk.com/wall-179658603_21</a:t>
            </a:r>
            <a:endParaRPr lang="ru-RU" dirty="0" smtClean="0"/>
          </a:p>
          <a:p>
            <a:r>
              <a:rPr lang="en-US" dirty="0" smtClean="0"/>
              <a:t>https://vk.com/wall-193933045_614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7" y="2996952"/>
            <a:ext cx="5215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https://vk.com/wall-211961693_88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2290</TotalTime>
  <Words>949</Words>
  <Application>Microsoft Office PowerPoint</Application>
  <PresentationFormat>Экран (4:3)</PresentationFormat>
  <Paragraphs>334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VII отчетно-выборная конференция Богучанской территориальной (районной) организации Профсоюза работников образования 21.09.2024</vt:lpstr>
      <vt:lpstr>Презентация PowerPoint</vt:lpstr>
      <vt:lpstr>Задачи профсоюза, миссия</vt:lpstr>
      <vt:lpstr>Структура </vt:lpstr>
      <vt:lpstr>Структура РК</vt:lpstr>
      <vt:lpstr>Структура РК</vt:lpstr>
      <vt:lpstr>Презентация PowerPoint</vt:lpstr>
      <vt:lpstr>Материалы в контакте</vt:lpstr>
      <vt:lpstr>Активность ППО</vt:lpstr>
      <vt:lpstr>Расходы</vt:lpstr>
      <vt:lpstr>ОЗДОРОВЛЕНИЕ</vt:lpstr>
      <vt:lpstr>Статистика</vt:lpstr>
      <vt:lpstr>Презентация PowerPoint</vt:lpstr>
      <vt:lpstr>Презентация PowerPoint</vt:lpstr>
      <vt:lpstr>направления</vt:lpstr>
      <vt:lpstr>Направления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Пленум –совещание председателей ППО ТПО Богучанского района</dc:title>
  <dc:creator>Директор</dc:creator>
  <cp:lastModifiedBy>Admin</cp:lastModifiedBy>
  <cp:revision>201</cp:revision>
  <dcterms:created xsi:type="dcterms:W3CDTF">2024-03-02T04:26:36Z</dcterms:created>
  <dcterms:modified xsi:type="dcterms:W3CDTF">2024-09-21T05:53:36Z</dcterms:modified>
</cp:coreProperties>
</file>